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96" r:id="rId1"/>
  </p:sldMasterIdLst>
  <p:sldIdLst>
    <p:sldId id="257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senza titolo" id="{BEEDA487-5FBB-4CBB-87DF-B07D1488D3B2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BA"/>
    <a:srgbClr val="C8E9FF"/>
    <a:srgbClr val="B7AFAD"/>
    <a:srgbClr val="ED7D31"/>
    <a:srgbClr val="4472C4"/>
    <a:srgbClr val="AA8B3B"/>
    <a:srgbClr val="E0A203"/>
    <a:srgbClr val="FFF2CC"/>
    <a:srgbClr val="84BDC5"/>
    <a:srgbClr val="F773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Stile medio 3 - Color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Stile medio 4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Stile chiaro 2 - Color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Stile chiaro 2 - Color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Stile chiaro 2 - Color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Stile chiaro 1 - Color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25" autoAdjust="0"/>
    <p:restoredTop sz="94660"/>
  </p:normalViewPr>
  <p:slideViewPr>
    <p:cSldViewPr snapToGrid="0">
      <p:cViewPr varScale="1">
        <p:scale>
          <a:sx n="87" d="100"/>
          <a:sy n="87" d="100"/>
        </p:scale>
        <p:origin x="388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B3F2-AB28-4511-A101-8E13D34AE13E}" type="datetimeFigureOut">
              <a:rPr lang="it-IT" smtClean="0"/>
              <a:t>05/08/2026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8D34-0D8A-4E5C-8300-82F5D0EF2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8240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B3F2-AB28-4511-A101-8E13D34AE13E}" type="datetimeFigureOut">
              <a:rPr lang="it-IT" smtClean="0"/>
              <a:t>05/08/2026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8D34-0D8A-4E5C-8300-82F5D0EF2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3068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B3F2-AB28-4511-A101-8E13D34AE13E}" type="datetimeFigureOut">
              <a:rPr lang="it-IT" smtClean="0"/>
              <a:t>05/08/2026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8D34-0D8A-4E5C-8300-82F5D0EF2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6426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B3F2-AB28-4511-A101-8E13D34AE13E}" type="datetimeFigureOut">
              <a:rPr lang="it-IT" smtClean="0"/>
              <a:t>05/08/2026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8D34-0D8A-4E5C-8300-82F5D0EF2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2291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B3F2-AB28-4511-A101-8E13D34AE13E}" type="datetimeFigureOut">
              <a:rPr lang="it-IT" smtClean="0"/>
              <a:t>05/08/2026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8D34-0D8A-4E5C-8300-82F5D0EF2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7599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B3F2-AB28-4511-A101-8E13D34AE13E}" type="datetimeFigureOut">
              <a:rPr lang="it-IT" smtClean="0"/>
              <a:t>05/08/2026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8D34-0D8A-4E5C-8300-82F5D0EF2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4076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B3F2-AB28-4511-A101-8E13D34AE13E}" type="datetimeFigureOut">
              <a:rPr lang="it-IT" smtClean="0"/>
              <a:t>05/08/2026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8D34-0D8A-4E5C-8300-82F5D0EF2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619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B3F2-AB28-4511-A101-8E13D34AE13E}" type="datetimeFigureOut">
              <a:rPr lang="it-IT" smtClean="0"/>
              <a:t>05/08/2026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8D34-0D8A-4E5C-8300-82F5D0EF2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379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B3F2-AB28-4511-A101-8E13D34AE13E}" type="datetimeFigureOut">
              <a:rPr lang="it-IT" smtClean="0"/>
              <a:t>05/08/2026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8D34-0D8A-4E5C-8300-82F5D0EF2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8700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B3F2-AB28-4511-A101-8E13D34AE13E}" type="datetimeFigureOut">
              <a:rPr lang="it-IT" smtClean="0"/>
              <a:t>05/08/2026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8D34-0D8A-4E5C-8300-82F5D0EF2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830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B3F2-AB28-4511-A101-8E13D34AE13E}" type="datetimeFigureOut">
              <a:rPr lang="it-IT" smtClean="0"/>
              <a:t>05/08/2026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78D34-0D8A-4E5C-8300-82F5D0EF2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769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2B3F2-AB28-4511-A101-8E13D34AE13E}" type="datetimeFigureOut">
              <a:rPr lang="it-IT" smtClean="0"/>
              <a:t>05/08/2026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78D34-0D8A-4E5C-8300-82F5D0EF2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7769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hyperlink" Target="https://www.travered.com/it/corsica/Ghisonaccia-Marina-Corsa-Complesso-Residenzia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59443D9-B43D-D42A-1188-1186230D5EA6}"/>
              </a:ext>
            </a:extLst>
          </p:cNvPr>
          <p:cNvSpPr txBox="1"/>
          <p:nvPr/>
        </p:nvSpPr>
        <p:spPr>
          <a:xfrm>
            <a:off x="0" y="8169941"/>
            <a:ext cx="3639607" cy="815608"/>
          </a:xfrm>
          <a:prstGeom prst="rect">
            <a:avLst/>
          </a:prstGeom>
          <a:gradFill flip="none" rotWithShape="1">
            <a:gsLst>
              <a:gs pos="9000">
                <a:schemeClr val="accent4">
                  <a:lumMod val="5000"/>
                  <a:lumOff val="95000"/>
                </a:schemeClr>
              </a:gs>
              <a:gs pos="0">
                <a:schemeClr val="accent4">
                  <a:lumMod val="45000"/>
                  <a:lumOff val="55000"/>
                </a:schemeClr>
              </a:gs>
              <a:gs pos="0">
                <a:schemeClr val="accent4">
                  <a:lumMod val="45000"/>
                  <a:lumOff val="55000"/>
                </a:schemeClr>
              </a:gs>
              <a:gs pos="0">
                <a:schemeClr val="accent4">
                  <a:lumMod val="20000"/>
                  <a:lumOff val="8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0"/>
              </a:rPr>
              <a:t>Il prezzo del pacchetto a partire da, include: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0"/>
              </a:rPr>
              <a:t>appartamento </a:t>
            </a:r>
            <a:r>
              <a:rPr lang="it-I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0"/>
              </a:rPr>
              <a:t>7 notti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0"/>
              </a:rPr>
              <a:t>traghetto </a:t>
            </a:r>
            <a:r>
              <a:rPr lang="it-IT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0"/>
              </a:rPr>
              <a:t>2 persone con auto A/R da LI, GE, SV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it-IT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0"/>
              </a:rPr>
              <a:t>polizza </a:t>
            </a:r>
            <a:r>
              <a:rPr lang="it-IT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0"/>
              </a:rPr>
              <a:t>assicurativa Nobis «All risk»</a:t>
            </a: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F72AABB4-248F-B93B-1007-B07AFEF8A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75048"/>
            <a:ext cx="6858000" cy="730952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D1CB211F-F62D-0B2C-B6B6-7D44DFA5C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783"/>
            <a:ext cx="6857999" cy="760709"/>
          </a:xfrm>
          <a:prstGeom prst="rect">
            <a:avLst/>
          </a:prstGeom>
        </p:spPr>
      </p:pic>
      <p:graphicFrame>
        <p:nvGraphicFramePr>
          <p:cNvPr id="35" name="Tabella 34">
            <a:extLst>
              <a:ext uri="{FF2B5EF4-FFF2-40B4-BE49-F238E27FC236}">
                <a16:creationId xmlns:a16="http://schemas.microsoft.com/office/drawing/2014/main" id="{3CA01655-CBF3-2B57-E98A-17B1C25EA7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640316"/>
              </p:ext>
            </p:extLst>
          </p:nvPr>
        </p:nvGraphicFramePr>
        <p:xfrm>
          <a:off x="-10" y="4082262"/>
          <a:ext cx="6857999" cy="374904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403339">
                  <a:extLst>
                    <a:ext uri="{9D8B030D-6E8A-4147-A177-3AD203B41FA5}">
                      <a16:colId xmlns:a16="http://schemas.microsoft.com/office/drawing/2014/main" val="715690848"/>
                    </a:ext>
                  </a:extLst>
                </a:gridCol>
                <a:gridCol w="2172710">
                  <a:extLst>
                    <a:ext uri="{9D8B030D-6E8A-4147-A177-3AD203B41FA5}">
                      <a16:colId xmlns:a16="http://schemas.microsoft.com/office/drawing/2014/main" val="1043741494"/>
                    </a:ext>
                  </a:extLst>
                </a:gridCol>
                <a:gridCol w="2281950">
                  <a:extLst>
                    <a:ext uri="{9D8B030D-6E8A-4147-A177-3AD203B41FA5}">
                      <a16:colId xmlns:a16="http://schemas.microsoft.com/office/drawing/2014/main" val="824105087"/>
                    </a:ext>
                  </a:extLst>
                </a:gridCol>
              </a:tblGrid>
              <a:tr h="615522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Segoe UI Black" panose="020B0A02040204020203" pitchFamily="34" charset="0"/>
                          <a:cs typeface="Dubai" panose="020B0503030403030204" pitchFamily="34" charset="-78"/>
                        </a:rPr>
                        <a:t>Periodo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Tipologie</a:t>
                      </a:r>
                      <a:endParaRPr lang="it-IT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Marina Corsa</a:t>
                      </a:r>
                      <a:endParaRPr lang="it-IT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2666525"/>
                  </a:ext>
                </a:extLst>
              </a:tr>
              <a:tr h="52268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16/23 Ago</a:t>
                      </a:r>
                      <a:endParaRPr lang="it-IT" sz="2100" b="1" i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1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Trilo</a:t>
                      </a:r>
                      <a:r>
                        <a:rPr lang="it-IT" sz="21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/6</a:t>
                      </a:r>
                      <a:endParaRPr lang="it-IT" sz="21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sng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€ 2.171</a:t>
                      </a: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</a:t>
                      </a:r>
                      <a:r>
                        <a:rPr kumimoji="0" lang="it-IT" sz="21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€ 1.590</a:t>
                      </a:r>
                      <a:endParaRPr kumimoji="0" lang="it-IT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12035203"/>
                  </a:ext>
                </a:extLst>
              </a:tr>
              <a:tr h="53125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17/23 Ago </a:t>
                      </a:r>
                      <a:r>
                        <a:rPr lang="it-IT" sz="1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(6 notti)</a:t>
                      </a:r>
                      <a:endParaRPr lang="it-IT" sz="2100" b="1" i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1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Trilo</a:t>
                      </a:r>
                      <a:r>
                        <a:rPr lang="it-IT" sz="21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/6</a:t>
                      </a:r>
                      <a:endParaRPr lang="it-IT" sz="21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sng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€ 1.845</a:t>
                      </a: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</a:t>
                      </a:r>
                      <a:r>
                        <a:rPr kumimoji="0" lang="it-IT" sz="21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€ 1.350</a:t>
                      </a:r>
                      <a:endParaRPr kumimoji="0" lang="it-IT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34686301"/>
                  </a:ext>
                </a:extLst>
              </a:tr>
              <a:tr h="52268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30 Ago 6 </a:t>
                      </a:r>
                      <a:r>
                        <a:rPr lang="it-IT" sz="21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Sett</a:t>
                      </a:r>
                      <a:endParaRPr lang="it-IT" sz="2100" b="1" i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1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Mono 2/3</a:t>
                      </a:r>
                      <a:endParaRPr lang="it-IT" sz="21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sng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€ 961</a:t>
                      </a: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</a:t>
                      </a:r>
                      <a:r>
                        <a:rPr kumimoji="0" lang="it-IT" sz="21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€ 850</a:t>
                      </a:r>
                      <a:endParaRPr kumimoji="0" lang="it-IT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58787717"/>
                  </a:ext>
                </a:extLst>
              </a:tr>
              <a:tr h="52268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30 Ago 6 </a:t>
                      </a:r>
                      <a:r>
                        <a:rPr lang="it-IT" sz="21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Sett</a:t>
                      </a:r>
                      <a:endParaRPr lang="it-IT" sz="2100" b="1" i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1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Bilo</a:t>
                      </a:r>
                      <a:r>
                        <a:rPr lang="it-IT" sz="21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/4</a:t>
                      </a:r>
                      <a:endParaRPr lang="it-IT" sz="21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sng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€ 1.060</a:t>
                      </a: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</a:t>
                      </a:r>
                      <a:r>
                        <a:rPr kumimoji="0" lang="it-IT" sz="21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€ 890</a:t>
                      </a:r>
                      <a:endParaRPr kumimoji="0" lang="it-IT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03868383"/>
                  </a:ext>
                </a:extLst>
              </a:tr>
              <a:tr h="55326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30 Ago 6 </a:t>
                      </a:r>
                      <a:r>
                        <a:rPr lang="it-IT" sz="21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Sett</a:t>
                      </a:r>
                      <a:endParaRPr lang="it-IT" sz="2100" b="1" i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1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Trilo</a:t>
                      </a:r>
                      <a:r>
                        <a:rPr lang="it-IT" sz="21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/6</a:t>
                      </a:r>
                      <a:endParaRPr lang="it-IT" sz="21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sng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€ 1.130</a:t>
                      </a: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</a:t>
                      </a:r>
                      <a:r>
                        <a:rPr kumimoji="0" lang="it-IT" sz="21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€ 950</a:t>
                      </a:r>
                      <a:endParaRPr kumimoji="0" lang="it-IT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07422560"/>
                  </a:ext>
                </a:extLst>
              </a:tr>
              <a:tr h="48093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1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30 Ago 6 </a:t>
                      </a:r>
                      <a:r>
                        <a:rPr lang="it-IT" sz="21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Sett</a:t>
                      </a:r>
                      <a:endParaRPr lang="it-IT" sz="2100" b="1" i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1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Quadri/8</a:t>
                      </a:r>
                      <a:endParaRPr lang="it-IT" sz="2100" b="1" i="0" dirty="0">
                        <a:solidFill>
                          <a:schemeClr val="tx1"/>
                        </a:solidFill>
                        <a:effectLst/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sng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€ 1.171</a:t>
                      </a: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 </a:t>
                      </a:r>
                      <a:r>
                        <a:rPr kumimoji="0" lang="it-IT" sz="21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€ 979</a:t>
                      </a:r>
                      <a:endParaRPr kumimoji="0" lang="it-IT" sz="2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Segoe UI Black" panose="020B0A02040204020203" pitchFamily="34" charset="0"/>
                        <a:cs typeface="Dubai" panose="020B0503030403030204" pitchFamily="34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85479816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9E4BB9C-D5E3-F2EA-9C36-4DAFEA841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1711" y="7935976"/>
            <a:ext cx="224718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Supplementi passeggeri nave</a:t>
            </a:r>
            <a:endParaRPr kumimoji="0" lang="it-IT" altLang="it-IT" sz="5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venir Next LT Pro" panose="020B0504020202020204" pitchFamily="34" charset="0"/>
            </a:endParaRPr>
          </a:p>
        </p:txBody>
      </p:sp>
      <p:sp>
        <p:nvSpPr>
          <p:cNvPr id="7" name="CasellaDiTesto 9">
            <a:extLst>
              <a:ext uri="{FF2B5EF4-FFF2-40B4-BE49-F238E27FC236}">
                <a16:creationId xmlns:a16="http://schemas.microsoft.com/office/drawing/2014/main" id="{740FD356-B4A2-946B-2615-94E5CC0DDC8E}"/>
              </a:ext>
            </a:extLst>
          </p:cNvPr>
          <p:cNvSpPr txBox="1"/>
          <p:nvPr/>
        </p:nvSpPr>
        <p:spPr>
          <a:xfrm>
            <a:off x="4209385" y="8875464"/>
            <a:ext cx="23349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altLang="it-IT" sz="1100" dirty="0"/>
              <a:t>Cabine: quotazione su richiesta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C824EB9-D5A8-2394-8272-F9E33A0C2001}"/>
              </a:ext>
            </a:extLst>
          </p:cNvPr>
          <p:cNvSpPr txBox="1"/>
          <p:nvPr/>
        </p:nvSpPr>
        <p:spPr>
          <a:xfrm>
            <a:off x="3859858" y="8249631"/>
            <a:ext cx="2998142" cy="600164"/>
          </a:xfrm>
          <a:prstGeom prst="rect">
            <a:avLst/>
          </a:prstGeom>
          <a:gradFill flip="none" rotWithShape="1">
            <a:gsLst>
              <a:gs pos="9000">
                <a:schemeClr val="accent4">
                  <a:lumMod val="5000"/>
                  <a:lumOff val="95000"/>
                </a:schemeClr>
              </a:gs>
              <a:gs pos="0">
                <a:schemeClr val="accent4">
                  <a:lumMod val="45000"/>
                  <a:lumOff val="55000"/>
                </a:schemeClr>
              </a:gs>
              <a:gs pos="0">
                <a:schemeClr val="accent4">
                  <a:lumMod val="45000"/>
                  <a:lumOff val="55000"/>
                </a:schemeClr>
              </a:gs>
              <a:gs pos="0">
                <a:schemeClr val="accent4">
                  <a:lumMod val="20000"/>
                  <a:lumOff val="8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0"/>
              </a:defRPr>
            </a:lvl1pPr>
          </a:lstStyle>
          <a:p>
            <a:pPr algn="just"/>
            <a:r>
              <a:rPr lang="it-IT" sz="1100" dirty="0"/>
              <a:t>3° + passeggero adulto: € 80 A/R</a:t>
            </a:r>
          </a:p>
          <a:p>
            <a:pPr algn="just"/>
            <a:r>
              <a:rPr lang="it-IT" sz="1100" dirty="0"/>
              <a:t>3° + passeggero </a:t>
            </a:r>
            <a:r>
              <a:rPr lang="it-IT" sz="1100" dirty="0" err="1"/>
              <a:t>chd</a:t>
            </a:r>
            <a:r>
              <a:rPr lang="it-IT" sz="1100" dirty="0"/>
              <a:t> (4/12 anni): € 40 A/R</a:t>
            </a:r>
          </a:p>
          <a:p>
            <a:pPr algn="just"/>
            <a:r>
              <a:rPr lang="it-IT" sz="1100" dirty="0"/>
              <a:t>3° + passeggero </a:t>
            </a:r>
            <a:r>
              <a:rPr lang="it-IT" sz="1100" dirty="0" err="1"/>
              <a:t>infant</a:t>
            </a:r>
            <a:r>
              <a:rPr lang="it-IT" sz="1100" dirty="0"/>
              <a:t> (0/4 anni): € 10 A/R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BED594F0-0BBC-21E2-8BC5-BEB554FFDC3B}"/>
              </a:ext>
            </a:extLst>
          </p:cNvPr>
          <p:cNvSpPr txBox="1"/>
          <p:nvPr/>
        </p:nvSpPr>
        <p:spPr>
          <a:xfrm>
            <a:off x="331728" y="792087"/>
            <a:ext cx="32142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Next LT Pro" panose="020B0504020202020204" pitchFamily="34" charset="0"/>
                <a:hlinkClick r:id="rId4"/>
              </a:rPr>
              <a:t>Residence Marina Corsa</a:t>
            </a:r>
            <a:endParaRPr lang="it-IT" sz="20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598A477-1EE2-EFF2-4419-8CBDAB228E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37" y="1272733"/>
            <a:ext cx="3454970" cy="216253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320DBBE-32D9-4D2C-4F4B-5637DC4D67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822" y="3564919"/>
            <a:ext cx="3071465" cy="431385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71451F8-4373-931D-8493-628BA72BA23D}"/>
              </a:ext>
            </a:extLst>
          </p:cNvPr>
          <p:cNvSpPr txBox="1"/>
          <p:nvPr/>
        </p:nvSpPr>
        <p:spPr>
          <a:xfrm>
            <a:off x="3545992" y="992142"/>
            <a:ext cx="32057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Last</a:t>
            </a:r>
          </a:p>
          <a:p>
            <a:pPr algn="ctr"/>
            <a:r>
              <a:rPr lang="it-IT" sz="4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Agosto</a:t>
            </a:r>
            <a:endParaRPr lang="it-IT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ctr"/>
            <a:r>
              <a:rPr lang="it-IT" sz="4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sul mare</a:t>
            </a:r>
            <a:endParaRPr lang="it-IT" sz="4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18217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8424</TotalTime>
  <Words>157</Words>
  <Application>Microsoft Office PowerPoint</Application>
  <PresentationFormat>A4 (21x29,7 cm)</PresentationFormat>
  <Paragraphs>34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ADLaM Display</vt:lpstr>
      <vt:lpstr>Arial</vt:lpstr>
      <vt:lpstr>Avenir Next LT Pro</vt:lpstr>
      <vt:lpstr>Calibri</vt:lpstr>
      <vt:lpstr>Calibri Light</vt:lpstr>
      <vt:lpstr>Wingdings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Corsica Nave gratis 28 giu-5 lug</dc:title>
  <dc:creator>Ezio</dc:creator>
  <cp:lastModifiedBy>Ezio Mattei</cp:lastModifiedBy>
  <cp:revision>217</cp:revision>
  <cp:lastPrinted>2023-12-12T18:34:21Z</cp:lastPrinted>
  <dcterms:created xsi:type="dcterms:W3CDTF">2020-03-05T17:47:38Z</dcterms:created>
  <dcterms:modified xsi:type="dcterms:W3CDTF">2026-08-05T14:53:25Z</dcterms:modified>
</cp:coreProperties>
</file>